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63" r:id="rId7"/>
    <p:sldId id="264" r:id="rId8"/>
    <p:sldId id="265" r:id="rId9"/>
    <p:sldId id="267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FD32-8058-4E95-B9C2-7D4CD2684EE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8527-7A87-4FCD-9BC3-26A8E4F64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15616" y="1412776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7030A0"/>
                </a:solidFill>
                <a:latin typeface="Monotype Corsiva" pitchFamily="66" charset="0"/>
              </a:rPr>
              <a:t>Как психологически подготовить</a:t>
            </a:r>
          </a:p>
          <a:p>
            <a:pPr algn="ctr"/>
            <a:r>
              <a:rPr lang="ru-RU" sz="4000" b="1" i="1" u="sng" dirty="0" smtClean="0">
                <a:solidFill>
                  <a:srgbClr val="7030A0"/>
                </a:solidFill>
                <a:latin typeface="Monotype Corsiva" pitchFamily="66" charset="0"/>
              </a:rPr>
              <a:t>ребенка к учебе</a:t>
            </a:r>
            <a:endParaRPr lang="ru-RU" sz="4000" i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https://shkolabuduschego.ru/wp-content/uploads/2016/05/99574956657377252eda105.787809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12976"/>
            <a:ext cx="4221493" cy="3166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ttp://900igr.net/up/datas/261588/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144000" cy="5733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15616" y="2136339"/>
            <a:ext cx="8028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Поддерживайте статус школьника.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Проявляйте искреннюю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заинтересованность к новому социальному положению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ребенка. Серьезно относитесь к достижениям и трудностям ребенка.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Расскажите о своих школьных годах.</a:t>
            </a:r>
          </a:p>
          <a:p>
            <a:pPr algn="ctr"/>
            <a:endParaRPr lang="ru-RU" sz="2800" b="1" dirty="0" smtClean="0">
              <a:latin typeface="Monotype Corsiva" pitchFamily="66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0" y="3284984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s://trivala.ru/oc-content/uploads/246/26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2339752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3212976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136339"/>
            <a:ext cx="7812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Следите за здоровьем школьника.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Пройдите обследование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всего организма ребенка.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Занимайтесь реабилитацией выявленных отклонений. Укрепляйте иммунитет и соблюдайте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сбалансированное питание.</a:t>
            </a:r>
          </a:p>
          <a:p>
            <a:pPr algn="ctr"/>
            <a:endParaRPr lang="ru-RU" sz="2800" b="1" dirty="0" smtClean="0">
              <a:latin typeface="Monotype Corsiva" pitchFamily="66" charset="0"/>
            </a:endParaRPr>
          </a:p>
        </p:txBody>
      </p:sp>
      <p:pic>
        <p:nvPicPr>
          <p:cNvPr id="3074" name="Picture 2" descr="https://avatars.mds.yandex.net/get-zen_doc/29030/pub_5c3706bd9175d500aabd7e9c_5c375ff9b4150800aa729468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248376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2852936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274838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Обсуждайте нормы поведения.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Расскажите ребенку те правила и нормы поведения, с которыми он встретится в школе.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Объясните их необходимость и значимость.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К примеру,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не выкрикивать с места, слушать внимательно и прочее.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050" name="Picture 2" descr="https://avatars.mds.yandex.net/get-pdb/1667260/d90ddf82-998f-467d-9a44-873c13b8f437/s1200?webp=fal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3136"/>
            <a:ext cx="2411760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2852936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132856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Составляйте режим дня.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Вместе с ребенком обсудите значимость режима дня. Совместно составьте примерный режим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дня и повесьте его на видное место.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Соблюдайте его семьей.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3554" name="Picture 2" descr="https://avatars.mds.yandex.net/get-zen_doc/1247665/pub_5c2dae8851ac1300abc28eca_5c2daea18655d100a95f6263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1"/>
            <a:ext cx="2555776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3356992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132856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Решайте проблемы.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Если у ребенка, например, есть логопедические проблемы, постарайтесь справиться с ними еще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на первом году обучения в школе, чтобы избежать трудностей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в овладении учебными навыками.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2530" name="Picture 2" descr="https://bagiraclub.ru/images/bagiraclub/2017/03/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53744"/>
            <a:ext cx="255577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3284984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413338"/>
            <a:ext cx="7884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Хвалите ребенка.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Поддержите ребенка в желании добиться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успеха. В каждом деле найдите, за что его похвалить («Ты хорошо постарался!», «У тебя это получилось»). Эмоциональная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поддержка повышает достижения ребенка.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21506" name="Picture 2" descr="https://mama.md/uploads/monthly_2018_11/20161205anya-gyermek-csalad-a-szuloseg4.jpg.033d049b27da636975607ec3d4ae0ec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326253"/>
            <a:ext cx="2267744" cy="1531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2996952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274838"/>
            <a:ext cx="774035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Выделяйте время для игр.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С поступлением ребенка в школу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не лишайте его развлечений, игр. Оставьте в режиме дня личное время для игровых занятий, прогулок и общения.</a:t>
            </a:r>
          </a:p>
          <a:p>
            <a:pPr algn="ctr"/>
            <a:endParaRPr lang="ru-RU" sz="2800" b="1" dirty="0" smtClean="0">
              <a:latin typeface="Monotype Corsiva" pitchFamily="66" charset="0"/>
            </a:endParaRPr>
          </a:p>
        </p:txBody>
      </p:sp>
      <p:pic>
        <p:nvPicPr>
          <p:cNvPr id="20482" name="Picture 2" descr="https://sun3-12.userapi.com/RD4vFnlK4H6mgzSvJz5_UFTT6cRkqAwtkbT7hQ/sG-k4Dp0ZqQ.jpg?ava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2627784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Штриховая стрелка вправо 4"/>
          <p:cNvSpPr/>
          <p:nvPr/>
        </p:nvSpPr>
        <p:spPr>
          <a:xfrm>
            <a:off x="0" y="3284984"/>
            <a:ext cx="1331640" cy="10606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551837"/>
            <a:ext cx="7812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Уважайте педагога.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У вашего ребенка появится более авторитетный человек, чем </a:t>
            </a:r>
            <a:r>
              <a:rPr lang="ru-RU" sz="3200" dirty="0" smtClean="0">
                <a:latin typeface="Monotype Corsiva" pitchFamily="66" charset="0"/>
              </a:rPr>
              <a:t>вы </a:t>
            </a:r>
            <a:r>
              <a:rPr lang="ru-RU" sz="3200" dirty="0" smtClean="0">
                <a:latin typeface="Monotype Corsiva" pitchFamily="66" charset="0"/>
              </a:rPr>
              <a:t>– это классный руководитель. 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Поэтому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уважайте мнение первоклассника о своем учителе.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8434" name="Picture 2" descr="http://primorye24.ru/uploads/media/news/0001/13/thumb_12360_news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41168"/>
            <a:ext cx="2123728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 </cp:lastModifiedBy>
  <cp:revision>9</cp:revision>
  <dcterms:created xsi:type="dcterms:W3CDTF">2020-05-04T10:13:24Z</dcterms:created>
  <dcterms:modified xsi:type="dcterms:W3CDTF">2020-05-06T18:40:34Z</dcterms:modified>
</cp:coreProperties>
</file>